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98" r:id="rId5"/>
    <p:sldId id="263" r:id="rId6"/>
    <p:sldId id="299" r:id="rId7"/>
    <p:sldId id="300" r:id="rId8"/>
    <p:sldId id="301" r:id="rId9"/>
    <p:sldId id="261" r:id="rId10"/>
    <p:sldId id="262" r:id="rId11"/>
    <p:sldId id="278" r:id="rId12"/>
    <p:sldId id="279" r:id="rId13"/>
    <p:sldId id="280" r:id="rId14"/>
    <p:sldId id="281" r:id="rId15"/>
    <p:sldId id="282" r:id="rId16"/>
    <p:sldId id="283" r:id="rId17"/>
    <p:sldId id="293" r:id="rId18"/>
    <p:sldId id="295" r:id="rId19"/>
    <p:sldId id="296" r:id="rId20"/>
    <p:sldId id="305" r:id="rId21"/>
    <p:sldId id="306" r:id="rId22"/>
    <p:sldId id="304" r:id="rId23"/>
    <p:sldId id="297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9FC0AC-2644-43B6-8357-2031618A9F62}">
          <p14:sldIdLst>
            <p14:sldId id="256"/>
            <p14:sldId id="258"/>
            <p14:sldId id="259"/>
            <p14:sldId id="298"/>
            <p14:sldId id="263"/>
            <p14:sldId id="299"/>
            <p14:sldId id="300"/>
            <p14:sldId id="301"/>
            <p14:sldId id="261"/>
            <p14:sldId id="262"/>
            <p14:sldId id="278"/>
            <p14:sldId id="279"/>
            <p14:sldId id="280"/>
            <p14:sldId id="281"/>
            <p14:sldId id="282"/>
          </p14:sldIdLst>
        </p14:section>
        <p14:section name="Раздел без заголовка" id="{4E64EA97-AC28-4C12-B166-78EA58C464B5}">
          <p14:sldIdLst>
            <p14:sldId id="283"/>
            <p14:sldId id="293"/>
            <p14:sldId id="295"/>
            <p14:sldId id="296"/>
            <p14:sldId id="305"/>
            <p14:sldId id="306"/>
            <p14:sldId id="304"/>
            <p14:sldId id="297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A2D2-2384-4B2F-BA3C-180A7BE42EAA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7B01-ECCA-42EF-8DE3-72D5EC2B9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47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7B01-ECCA-42EF-8DE3-72D5EC2B9E1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8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5476D-17B3-4FEC-B5E5-16D3800627B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9BA3-AF90-4A76-9A6B-90D427CB4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savepic.ru/2086274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3212976"/>
            <a:ext cx="4286850" cy="3002106"/>
          </a:xfrm>
        </p:spPr>
        <p:txBody>
          <a:bodyPr>
            <a:noAutofit/>
          </a:bodyPr>
          <a:lstStyle/>
          <a:p>
            <a:pPr algn="r"/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Дремко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І. П.- практичний психолог,  </a:t>
            </a:r>
            <a:b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Сокор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С.С.-  соціальний педагог </a:t>
            </a:r>
            <a:r>
              <a:rPr lang="uk-UA" sz="3600" b="1" i="1" dirty="0" smtClean="0">
                <a:solidFill>
                  <a:srgbClr val="7030A0"/>
                </a:solidFill>
                <a:latin typeface="Bodoni MT Black" pitchFamily="18" charset="0"/>
              </a:rPr>
              <a:t/>
            </a:r>
            <a:br>
              <a:rPr lang="uk-UA" sz="3600" b="1" i="1" dirty="0" smtClean="0">
                <a:solidFill>
                  <a:srgbClr val="7030A0"/>
                </a:solidFill>
                <a:latin typeface="Bodoni MT Black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Bodoni MT Black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Bodoni MT Black" pitchFamily="18" charset="0"/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483768" y="5814662"/>
            <a:ext cx="3362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67544" y="620688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Комунальний заклад «Загальноосвітня школа І-ІІІ ступенів № 20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інницької міської ради»</a:t>
            </a:r>
          </a:p>
          <a:p>
            <a:pPr algn="ctr"/>
            <a:r>
              <a:rPr lang="uk-UA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Гармонізація </a:t>
            </a:r>
            <a:r>
              <a:rPr lang="ru-RU" sz="44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емоційного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стану</a:t>
            </a:r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умовах пандемії. </a:t>
            </a:r>
          </a:p>
          <a:p>
            <a:pPr fontAlgn="base"/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Життєвий ресурс поряд”</a:t>
            </a:r>
            <a:r>
              <a:rPr lang="uk-UA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857760"/>
            <a:ext cx="4681972" cy="158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928662" y="428604"/>
            <a:ext cx="7758138" cy="5697559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Основою занять є діяльність з використанням нетрадиційної  техніки. Пізнавати світ можливо через що завгодно. Тут світ пізнається через пластилін.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podelki-iz-plastil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643182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Інтеграція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пластилінографії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нашому  закладі  відбулися</a:t>
            </a:r>
            <a:r>
              <a:rPr lang="uk-UA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новаторські заняття з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пластилінографії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6" name="Хмара 5"/>
          <p:cNvSpPr/>
          <p:nvPr/>
        </p:nvSpPr>
        <p:spPr>
          <a:xfrm>
            <a:off x="428596" y="1928802"/>
            <a:ext cx="3929090" cy="1628780"/>
          </a:xfrm>
          <a:prstGeom prst="cloud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Психологічна майстерня для батьків  “ Простір освітніх можливостей ”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Хмара 7"/>
          <p:cNvSpPr/>
          <p:nvPr/>
        </p:nvSpPr>
        <p:spPr>
          <a:xfrm>
            <a:off x="5429256" y="1928802"/>
            <a:ext cx="2857520" cy="162878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Урок основи здоров'я             3-В клас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Хмара 11"/>
          <p:cNvSpPr/>
          <p:nvPr/>
        </p:nvSpPr>
        <p:spPr>
          <a:xfrm>
            <a:off x="500034" y="3786190"/>
            <a:ext cx="3143272" cy="148590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Урок математики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</a:rPr>
              <a:t> 5-Г клас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Хмара 15"/>
          <p:cNvSpPr/>
          <p:nvPr/>
        </p:nvSpPr>
        <p:spPr>
          <a:xfrm>
            <a:off x="5214942" y="3929066"/>
            <a:ext cx="3000396" cy="112871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Урок природознавство </a:t>
            </a:r>
          </a:p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  4- В клас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Хмара 16"/>
          <p:cNvSpPr/>
          <p:nvPr/>
        </p:nvSpPr>
        <p:spPr>
          <a:xfrm>
            <a:off x="2285984" y="5286388"/>
            <a:ext cx="4429156" cy="1285884"/>
          </a:xfrm>
          <a:prstGeom prst="cloud">
            <a:avLst/>
          </a:prstGeom>
          <a:solidFill>
            <a:srgbClr val="25E758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b="1" dirty="0" smtClean="0"/>
              <a:t>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Психологічна майстерня для  педагогів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“ Простір освітніх можливостей ”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500702"/>
            <a:ext cx="3143240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500034" y="214290"/>
            <a:ext cx="8401080" cy="591187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Реалізація проекту</a:t>
            </a:r>
          </a:p>
          <a:p>
            <a:pPr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етап. Підготовчий. </a:t>
            </a:r>
          </a:p>
        </p:txBody>
      </p:sp>
      <p:pic>
        <p:nvPicPr>
          <p:cNvPr id="11" name="Рисунок 5" descr="C:\Users\Admin\Desktop\Новая папка\DSCN3596.JPG"/>
          <p:cNvPicPr>
            <a:picLocks noChangeAspect="1" noChangeArrowheads="1"/>
          </p:cNvPicPr>
          <p:nvPr/>
        </p:nvPicPr>
        <p:blipFill>
          <a:blip r:embed="rId4"/>
          <a:srcRect l="12070" t="17049" r="9360" b="13115"/>
          <a:stretch>
            <a:fillRect/>
          </a:stretch>
        </p:blipFill>
        <p:spPr bwMode="auto">
          <a:xfrm>
            <a:off x="500063" y="1928813"/>
            <a:ext cx="3714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Місце для вмісту 6" descr="C:\Users\Admin\Desktop\Новая папка\DSCN3611.JPG"/>
          <p:cNvPicPr>
            <a:picLocks/>
          </p:cNvPicPr>
          <p:nvPr/>
        </p:nvPicPr>
        <p:blipFill>
          <a:blip r:embed="rId5" cstate="print"/>
          <a:srcRect l="8475" t="16605"/>
          <a:stretch>
            <a:fillRect/>
          </a:stretch>
        </p:blipFill>
        <p:spPr>
          <a:xfrm>
            <a:off x="5072066" y="1928802"/>
            <a:ext cx="3571875" cy="2332037"/>
          </a:xfrm>
          <a:prstGeom prst="rect">
            <a:avLst/>
          </a:prstGeom>
        </p:spPr>
      </p:pic>
      <p:pic>
        <p:nvPicPr>
          <p:cNvPr id="14" name="Рисунок 7" descr="C:\Users\Admin\Desktop\Новая папка\DSCN3620.JPG"/>
          <p:cNvPicPr>
            <a:picLocks noChangeAspect="1" noChangeArrowheads="1"/>
          </p:cNvPicPr>
          <p:nvPr/>
        </p:nvPicPr>
        <p:blipFill>
          <a:blip r:embed="rId6"/>
          <a:srcRect l="17770" t="24805" r="3833" b="38641"/>
          <a:stretch>
            <a:fillRect/>
          </a:stretch>
        </p:blipFill>
        <p:spPr bwMode="auto">
          <a:xfrm>
            <a:off x="0" y="4214818"/>
            <a:ext cx="350043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 descr="C:\Users\Admin\Desktop\Альбом 1\20180405_144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286256"/>
            <a:ext cx="32861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 етап.  Теоретичний.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5" descr="C:\Users\Admin\Desktop\Альбом 1\20180405_15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14422"/>
            <a:ext cx="3714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 descr="C:\Users\Admin\Desktop\Альбом 1\20180405_15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214422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Місце для вмісту 4" descr="C:\Users\Admin\Desktop\Новая папка (2)\DSCN3532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3857628"/>
            <a:ext cx="3786214" cy="252784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/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ІІІ етап. Практичний.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7" descr="C:\Users\Admin\Desktop\Фото 4кл пластилін (2)\DSCN39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364331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ісце для вмісту 5" descr="C:\Users\Admin\Desktop\Новая папка\DSCN3797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86314" y="1142984"/>
            <a:ext cx="3500437" cy="2214563"/>
          </a:xfrm>
          <a:prstGeom prst="rect">
            <a:avLst/>
          </a:prstGeom>
        </p:spPr>
      </p:pic>
      <p:pic>
        <p:nvPicPr>
          <p:cNvPr id="8" name="Місце для вмісту 6" descr="C:\Users\Admin\Desktop\Новая папка\DSCN3831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14546" y="3929066"/>
            <a:ext cx="4214813" cy="24288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етап. Рефлексія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9" name="Прямокутник 8"/>
          <p:cNvSpPr/>
          <p:nvPr/>
        </p:nvSpPr>
        <p:spPr>
          <a:xfrm>
            <a:off x="928662" y="1214422"/>
            <a:ext cx="3429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Обов’язково після виконання завдання  учень описує свої враження та емоційний стан.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5" descr="C:\Users\Admin\Desktop\Фото 4кл пластилін (2)\DSCN3833.JPG"/>
          <p:cNvPicPr>
            <a:picLocks noChangeAspect="1" noChangeArrowheads="1"/>
          </p:cNvPicPr>
          <p:nvPr/>
        </p:nvPicPr>
        <p:blipFill>
          <a:blip r:embed="rId4" cstate="print"/>
          <a:srcRect l="19191" t="36365" r="24243" b="9343"/>
          <a:stretch>
            <a:fillRect/>
          </a:stretch>
        </p:blipFill>
        <p:spPr bwMode="auto">
          <a:xfrm>
            <a:off x="4786312" y="1385535"/>
            <a:ext cx="3500463" cy="268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C:\Users\Admin\Desktop\Альбом 1\DSCN3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064" y="3714752"/>
            <a:ext cx="37772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Психологічна майстерня для  педагогів         “ Простір освітніх можливостей “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28662" y="12144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Місце для вмісту 6" descr="C:\Users\Admin\Desktop\пластилін\Для Лесі\DSCN385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1285860"/>
            <a:ext cx="3754468" cy="2959113"/>
          </a:xfrm>
          <a:prstGeom prst="rect">
            <a:avLst/>
          </a:prstGeom>
        </p:spPr>
      </p:pic>
      <p:pic>
        <p:nvPicPr>
          <p:cNvPr id="12" name="Місце для вмісту 7" descr="C:\Users\Admin\Desktop\пластилін\Для Лесі\DSCN3871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43563" y="1428750"/>
            <a:ext cx="2963862" cy="39512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08543"/>
            <a:ext cx="2607633" cy="381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Психологічна майстерня для  педагогів        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Ковдра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ароматів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0" lvl="0" indent="432000" algn="just" defTabSz="685800">
              <a:spcBef>
                <a:spcPts val="0"/>
              </a:spcBef>
              <a:buNone/>
            </a:pPr>
            <a:r>
              <a:rPr lang="uk-UA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 за </a:t>
            </a:r>
            <a:r>
              <a:rPr lang="uk-UA" sz="2100" b="1" i="1" dirty="0">
                <a:solidFill>
                  <a:srgbClr val="9A57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«ароматним графіком» </a:t>
            </a:r>
            <a:r>
              <a:rPr lang="uk-UA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наповнить нас енергією благодаті, відновить енергетичний баланс, гармонізує відносини, розкриє творчі можливості, створить умови для більш тонкого пізнання світу, вселить віру і оптимізм в свої сили.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928662" y="12144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5320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2884742"/>
            <a:ext cx="30178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846570"/>
            <a:ext cx="1800200" cy="172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1875"/>
            <a:ext cx="2160240" cy="319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6" y="2884743"/>
            <a:ext cx="2557200" cy="20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506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659135"/>
              </p:ext>
            </p:extLst>
          </p:nvPr>
        </p:nvGraphicFramePr>
        <p:xfrm>
          <a:off x="395536" y="404663"/>
          <a:ext cx="8291264" cy="536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511285"/>
                <a:gridCol w="2763755"/>
              </a:tblGrid>
              <a:tr h="1825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Морська сіль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3A3A3A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якості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наповнювача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використовується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морська сіль. У якій присутня велика кількість 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макро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мікро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елементів. Вони заспокійливо впливають на людину.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34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2.Аромамасла 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Аромамасло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таке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специфічне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речовина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яке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представлене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вигляді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густої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рідини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складається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натуральних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екстрактів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цілющих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рослин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значній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концентрації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Вони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утворюються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процесі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парової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дистиляції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різних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лікарських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рослин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 трав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насіння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стебел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листків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плодів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пелюсток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928662" y="12144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5320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18" y="278787"/>
            <a:ext cx="2523322" cy="12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55" y="2392838"/>
            <a:ext cx="2550422" cy="141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499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878826"/>
              </p:ext>
            </p:extLst>
          </p:nvPr>
        </p:nvGraphicFramePr>
        <p:xfrm>
          <a:off x="467544" y="404663"/>
          <a:ext cx="8352928" cy="527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991"/>
                <a:gridCol w="3481274"/>
                <a:gridCol w="2872663"/>
              </a:tblGrid>
              <a:tr h="2018133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Мішечки для виготовлення </a:t>
                      </a:r>
                      <a:r>
                        <a:rPr lang="uk-UA" sz="1800" b="1" dirty="0" err="1" smtClean="0">
                          <a:effectLst/>
                          <a:latin typeface="Times New Roman"/>
                          <a:ea typeface="Calibri"/>
                        </a:rPr>
                        <a:t>аромо</a:t>
                      </a: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800" b="1" dirty="0" err="1" smtClean="0">
                          <a:effectLst/>
                          <a:latin typeface="Times New Roman"/>
                          <a:ea typeface="Calibri"/>
                        </a:rPr>
                        <a:t>-саше</a:t>
                      </a:r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•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перекладі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з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французької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мови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«саше»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означає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мішечок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пакетик. Так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називають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ароматичну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подушечку,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наповнену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твердими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запашними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речовинами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Використовується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льняна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тканина та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атласні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стрічки</a:t>
                      </a:r>
                      <a:endParaRPr lang="uk-UA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077906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</a:rPr>
                        <a:t>Прикраси </a:t>
                      </a:r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Упаковка,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зовнішній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вигляд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–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це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мабуть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, сама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цікава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з точки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зору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роботи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фантазії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частина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саші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Форма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може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бути будь-як</a:t>
                      </a:r>
                      <a:r>
                        <a:rPr lang="uk-UA" sz="1800" dirty="0" smtClean="0">
                          <a:effectLst/>
                          <a:latin typeface="Times New Roman"/>
                          <a:ea typeface="Calibri"/>
                        </a:rPr>
                        <a:t>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: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від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мішечка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,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зав’язаного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красивою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тасьмою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чи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стрічкою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до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складної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геометричної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форми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ошатних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розшитих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візерунками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подушечок</a:t>
                      </a:r>
                      <a:endParaRPr lang="uk-UA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кутник 8"/>
          <p:cNvSpPr/>
          <p:nvPr/>
        </p:nvSpPr>
        <p:spPr>
          <a:xfrm>
            <a:off x="928662" y="12144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5320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ea typeface="Calibri"/>
              <a:cs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33" y="1035934"/>
            <a:ext cx="2633265" cy="129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45758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5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194417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95956" y="2746429"/>
            <a:ext cx="68549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543824" cy="785794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Актуальність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24744"/>
            <a:ext cx="8136904" cy="5304652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Подані нами  техніки створюють  творчу атмосферу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класному колективі,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виявляють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здібності школярів,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формують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навички самостійної роботи, навички позитивного мислення та вміння справлятися зі стресом в  складних обставинах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під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час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пандемії COVID-19.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                     Діти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більш вразливі до емоційного впливу травматичних подій,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які порушують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нормальний плин їхнього життя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. Тому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наступні </a:t>
            </a:r>
            <a:r>
              <a:rPr lang="uk-UA" sz="2400" dirty="0">
                <a:latin typeface="Times New Roman"/>
                <a:ea typeface="Calibri"/>
                <a:cs typeface="Times New Roman"/>
              </a:rPr>
              <a:t>рекомендації направлені на підтримку емоційного благополуччя </a:t>
            </a:r>
            <a:r>
              <a:rPr lang="uk-UA" sz="2400" dirty="0" smtClean="0">
                <a:latin typeface="Times New Roman"/>
                <a:ea typeface="Calibri"/>
                <a:cs typeface="Times New Roman"/>
              </a:rPr>
              <a:t>дітей.</a:t>
            </a:r>
            <a:endParaRPr lang="uk-UA" sz="1400" dirty="0">
              <a:ea typeface="Calibri"/>
              <a:cs typeface="Times New Roman"/>
            </a:endParaRPr>
          </a:p>
          <a:p>
            <a:pPr marL="420624" indent="-384048">
              <a:buNone/>
              <a:defRPr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928662" y="12144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5320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3816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антистресового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клубу 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Іпотерапевтична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прогулянка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педагогів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Міжсекторальне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партнерство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заради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чути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відчувати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7996">
            <a:off x="100044" y="2968738"/>
            <a:ext cx="2738765" cy="216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3537">
            <a:off x="2941242" y="2918962"/>
            <a:ext cx="2832884" cy="213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09" y="2504625"/>
            <a:ext cx="1734415" cy="231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94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928662" y="12144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5320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38164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51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Контакт </a:t>
            </a:r>
            <a:r>
              <a:rPr lang="uk-UA" sz="51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 конем дарує людині безліч позитивних емоцій, допомагає </a:t>
            </a:r>
            <a:r>
              <a:rPr lang="uk-UA" sz="51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розкріпачитися.</a:t>
            </a:r>
            <a:r>
              <a:rPr lang="ru-RU" sz="5100" dirty="0" smtClean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даного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спілкування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набагато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важливіше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використовувати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мову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жестів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Кінь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сприймає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образ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людини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реагує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його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рухи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інтонації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запах і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навіть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температуру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тіла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5100" dirty="0" smtClean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Часом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тварина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набагато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краще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розуміє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людину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ніж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сама </a:t>
            </a:r>
            <a:r>
              <a:rPr lang="ru-RU" sz="5100" dirty="0" err="1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людина</a:t>
            </a:r>
            <a:r>
              <a:rPr lang="ru-RU" sz="5100" dirty="0">
                <a:solidFill>
                  <a:srgbClr val="22222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uk-UA" sz="5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202509"/>
            <a:ext cx="4154218" cy="259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613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73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5500702"/>
            <a:ext cx="3571868" cy="13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928662" y="1214422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5320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3816425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Практичні вправи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5059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Техніка "Обійми 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метелика»</a:t>
            </a: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039835"/>
            <a:ext cx="2157691" cy="235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62" y="2708920"/>
            <a:ext cx="508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Техніка </a:t>
            </a:r>
            <a:r>
              <a:rPr lang="uk-UA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«Долонька щастя»</a:t>
            </a:r>
            <a:endParaRPr lang="uk-UA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81571"/>
            <a:ext cx="1800200" cy="209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58488" y="3482476"/>
            <a:ext cx="4497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ехніка  «Паперового </a:t>
            </a:r>
            <a:r>
              <a:rPr lang="uk-UA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пакету».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73" y="4077072"/>
            <a:ext cx="4035148" cy="169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58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18473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5320" y="3223559"/>
            <a:ext cx="184731" cy="2589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000" dirty="0"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2416045"/>
            <a:ext cx="8208912" cy="4109299"/>
          </a:xfrm>
        </p:spPr>
        <p:txBody>
          <a:bodyPr>
            <a:normAutofit fontScale="32500" lnSpcReduction="20000"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8000" dirty="0" smtClean="0">
                <a:latin typeface="Times New Roman"/>
                <a:ea typeface="Times New Roman"/>
                <a:cs typeface="Times New Roman"/>
              </a:rPr>
              <a:t>Володіючи </a:t>
            </a:r>
            <a:r>
              <a:rPr lang="uk-UA" sz="8000" dirty="0" smtClean="0">
                <a:latin typeface="Times New Roman"/>
                <a:ea typeface="Times New Roman"/>
                <a:cs typeface="Times New Roman"/>
              </a:rPr>
              <a:t>такими </a:t>
            </a:r>
            <a:r>
              <a:rPr lang="uk-UA" sz="8000" dirty="0" smtClean="0">
                <a:latin typeface="Times New Roman"/>
                <a:ea typeface="Times New Roman"/>
                <a:cs typeface="Times New Roman"/>
              </a:rPr>
              <a:t>техніками, кожен отримує </a:t>
            </a:r>
            <a:r>
              <a:rPr lang="uk-UA" sz="8000" dirty="0">
                <a:latin typeface="Times New Roman"/>
                <a:ea typeface="Times New Roman"/>
                <a:cs typeface="Times New Roman"/>
              </a:rPr>
              <a:t>можливість вибору, що в свою чергу забезпечує творчий характер </a:t>
            </a:r>
            <a:r>
              <a:rPr lang="uk-UA" sz="8000" dirty="0" smtClean="0">
                <a:latin typeface="Times New Roman"/>
                <a:ea typeface="Times New Roman"/>
                <a:cs typeface="Times New Roman"/>
              </a:rPr>
              <a:t>продуктивної </a:t>
            </a:r>
            <a:r>
              <a:rPr lang="uk-UA" sz="8000" dirty="0">
                <a:latin typeface="Times New Roman"/>
                <a:ea typeface="Times New Roman"/>
                <a:cs typeface="Times New Roman"/>
              </a:rPr>
              <a:t>діяльності. </a:t>
            </a:r>
            <a:r>
              <a:rPr lang="uk-UA" sz="8000" dirty="0" smtClean="0">
                <a:latin typeface="Times New Roman"/>
                <a:ea typeface="Times New Roman"/>
                <a:cs typeface="Times New Roman"/>
              </a:rPr>
              <a:t>                            Для </a:t>
            </a:r>
            <a:r>
              <a:rPr lang="uk-UA" sz="8000" dirty="0" smtClean="0">
                <a:latin typeface="Times New Roman"/>
                <a:ea typeface="Times New Roman"/>
                <a:cs typeface="Times New Roman"/>
              </a:rPr>
              <a:t>всіх нас - це </a:t>
            </a:r>
            <a:r>
              <a:rPr lang="uk-UA" sz="8000" dirty="0">
                <a:latin typeface="Times New Roman"/>
                <a:ea typeface="Times New Roman"/>
                <a:cs typeface="Times New Roman"/>
              </a:rPr>
              <a:t>ще один спосіб зрозуміти </a:t>
            </a:r>
            <a:r>
              <a:rPr lang="uk-UA" sz="8000" dirty="0" smtClean="0">
                <a:latin typeface="Times New Roman"/>
                <a:ea typeface="Times New Roman"/>
                <a:cs typeface="Times New Roman"/>
              </a:rPr>
              <a:t>почуття один одного</a:t>
            </a:r>
            <a:r>
              <a:rPr lang="uk-UA" sz="8000" dirty="0" smtClean="0">
                <a:latin typeface="Times New Roman"/>
                <a:ea typeface="Times New Roman"/>
              </a:rPr>
              <a:t>,розвивати  своє сприйняття</a:t>
            </a:r>
            <a:r>
              <a:rPr lang="uk-UA" sz="8000" dirty="0">
                <a:latin typeface="Times New Roman"/>
                <a:ea typeface="Times New Roman"/>
              </a:rPr>
              <a:t>, відчуття, </a:t>
            </a:r>
            <a:r>
              <a:rPr lang="uk-UA" sz="8000" dirty="0" smtClean="0">
                <a:latin typeface="Times New Roman"/>
                <a:ea typeface="Times New Roman"/>
              </a:rPr>
              <a:t>інтуїцію, </a:t>
            </a:r>
            <a:r>
              <a:rPr lang="uk-UA" sz="8000" dirty="0">
                <a:latin typeface="Times New Roman"/>
                <a:ea typeface="Times New Roman"/>
              </a:rPr>
              <a:t>емоційність, </a:t>
            </a:r>
            <a:r>
              <a:rPr lang="uk-UA" sz="8000" dirty="0" smtClean="0">
                <a:latin typeface="Times New Roman"/>
                <a:ea typeface="Times New Roman"/>
              </a:rPr>
              <a:t>мрійливість. </a:t>
            </a: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8000" dirty="0" smtClean="0">
                <a:latin typeface="Times New Roman"/>
                <a:ea typeface="Times New Roman"/>
              </a:rPr>
              <a:t>П</a:t>
            </a:r>
            <a:r>
              <a:rPr lang="uk-UA" sz="8000" dirty="0" smtClean="0">
                <a:latin typeface="Times New Roman"/>
                <a:ea typeface="Times New Roman"/>
              </a:rPr>
              <a:t>ідтримуйте гарний </a:t>
            </a:r>
            <a:r>
              <a:rPr lang="uk-UA" sz="8000" dirty="0" smtClean="0">
                <a:latin typeface="Times New Roman"/>
                <a:ea typeface="Times New Roman"/>
              </a:rPr>
              <a:t>на</a:t>
            </a:r>
            <a:r>
              <a:rPr lang="uk-UA" sz="8000" dirty="0" smtClean="0">
                <a:latin typeface="Times New Roman"/>
                <a:ea typeface="Times New Roman"/>
              </a:rPr>
              <a:t>стрій завжди!!!</a:t>
            </a:r>
            <a:endParaRPr lang="uk-UA" sz="8000" dirty="0">
              <a:ea typeface="Times New Roman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uk-UA" sz="2400" dirty="0">
              <a:ea typeface="Times New Roman"/>
              <a:cs typeface="Times New Roman"/>
            </a:endParaRPr>
          </a:p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344389"/>
            <a:ext cx="4168123" cy="171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59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8640"/>
            <a:ext cx="8538508" cy="266429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  В умовах пандемії  технології  регуляції емоційних станів «Манна феєрія», «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Пластилінографія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та « Ковдра ароматів» </a:t>
            </a:r>
          </a:p>
          <a:p>
            <a:pPr marL="0" indent="0" algn="ctr">
              <a:buNone/>
            </a:pPr>
            <a:r>
              <a:rPr lang="uk-UA" sz="8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здатні </a:t>
            </a:r>
            <a:r>
              <a:rPr lang="uk-UA" sz="8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знімати нервову напругу, покращувати </a:t>
            </a:r>
            <a:r>
              <a:rPr lang="uk-UA" sz="80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настрій,формувати позитивне мислення!</a:t>
            </a:r>
            <a:endParaRPr lang="uk-UA" sz="80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2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logon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6" y="3212976"/>
            <a:ext cx="1555317" cy="17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2321514" flipV="1">
            <a:off x="2559847" y="3446154"/>
            <a:ext cx="4318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Нехай життя, як яскрава мозаїка, складається зі світлих фарб радості, незабутніх подій, а кожен новий день дарує успіх і чудовий настрій! </a:t>
            </a:r>
          </a:p>
        </p:txBody>
      </p:sp>
    </p:spTree>
    <p:extLst>
      <p:ext uri="{BB962C8B-B14F-4D97-AF65-F5344CB8AC3E}">
        <p14:creationId xmlns:p14="http://schemas.microsoft.com/office/powerpoint/2010/main" val="2385085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11358" cy="192882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активізація, стимулювання та розкриття креативності, умінь і навичок учнів, навчитися новому способу зняття напруги, стресу, втоми, гармонізувати емоційний стан, глибше зрозуміти себе, відчути  прилив творчих сил.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Що ви знаєте про пластилінової живопису?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29792" y="3620864"/>
            <a:ext cx="3807968" cy="25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дмин\Desktop\194417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995956" y="2746429"/>
            <a:ext cx="68549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4840303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uk-UA" sz="4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Манна феєрія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Админ\Desktop\0ca9a648ca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90" cy="14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дмин\Desktop\0ca9a648ca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4849976"/>
            <a:ext cx="1977848" cy="20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8644" y="476672"/>
            <a:ext cx="8008155" cy="940966"/>
          </a:xfrm>
        </p:spPr>
        <p:txBody>
          <a:bodyPr>
            <a:normAutofit fontScale="90000"/>
          </a:bodyPr>
          <a:lstStyle/>
          <a:p>
            <a:pPr algn="r"/>
            <a:r>
              <a:rPr lang="uk-UA" sz="30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"Часто руки знають, як розплутати те, над чим марно б'ється розум". </a:t>
            </a:r>
            <a:r>
              <a:rPr lang="uk-UA" sz="3000" b="1" i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3000" b="1" i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3000" b="1" i="1" dirty="0" smtClean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К.Г</a:t>
            </a:r>
            <a:r>
              <a:rPr lang="uk-UA" sz="3000" b="1" i="1" dirty="0">
                <a:solidFill>
                  <a:srgbClr val="FFC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Юнг</a:t>
            </a:r>
            <a:r>
              <a:rPr lang="ru-RU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276871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Ігри з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манкою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використанням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світлового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столу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розвивають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дітей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уяву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фантазію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тактильну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чутливість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знижують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емоційну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напругу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розслаблюють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 Манка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приємна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дотик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Кілька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простих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рухів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з манки - і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можуть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вийти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чудові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манні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мистецтва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Це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прекрасна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можливість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висловити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свої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почуття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uk-UA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39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031836" cy="60264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4255770" algn="l"/>
              </a:tabLst>
            </a:pPr>
            <a:r>
              <a:rPr lang="uk-UA" b="1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Технологічна картка</a:t>
            </a:r>
            <a:endParaRPr lang="uk-UA" sz="1800" dirty="0">
              <a:solidFill>
                <a:srgbClr val="FFC000"/>
              </a:solidFill>
              <a:ea typeface="Calibri"/>
              <a:cs typeface="Times New Roman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83324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7312"/>
            <a:ext cx="1728191" cy="6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60174"/>
              </p:ext>
            </p:extLst>
          </p:nvPr>
        </p:nvGraphicFramePr>
        <p:xfrm>
          <a:off x="395534" y="1124744"/>
          <a:ext cx="8496945" cy="5069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6"/>
                <a:gridCol w="3288364"/>
                <a:gridCol w="2832315"/>
              </a:tblGrid>
              <a:tr h="837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Матеріали, інструменти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Послідовність дій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Зображення, фото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24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Світловий столик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основі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дерев’яний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щит  з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боків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нього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прикріплені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дошки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щоб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вийшов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ящик.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Всередині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є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відсік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</a:t>
                      </a:r>
                      <a:r>
                        <a:rPr lang="uk-UA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манки 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 периметру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внутрішнього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ящика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закріплена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світлодіодна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стрічка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закріплений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блок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живлення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якого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виходить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назовні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шнур з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перемикачем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 боках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внутрішнього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ящика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закріплені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куточки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і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зверху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них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поміщається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товсте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матове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орг. </a:t>
                      </a:r>
                      <a:r>
                        <a:rPr lang="uk-UA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800" dirty="0" err="1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кло</a:t>
                      </a:r>
                      <a:r>
                        <a:rPr lang="ru-RU" sz="18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 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4018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0ca9a648ca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577656"/>
            <a:ext cx="1656184" cy="13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033676"/>
              </p:ext>
            </p:extLst>
          </p:nvPr>
        </p:nvGraphicFramePr>
        <p:xfrm>
          <a:off x="539553" y="620689"/>
          <a:ext cx="8147247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/>
                <a:gridCol w="2715749"/>
                <a:gridCol w="2715749"/>
              </a:tblGrid>
              <a:tr h="210120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Кольорова манка </a:t>
                      </a:r>
                      <a:endParaRPr lang="uk-UA" sz="11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Забарвлену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манну крупу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викладаємо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альбомний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аркуш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і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розрівнюємо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пензлем</a:t>
                      </a:r>
                      <a:r>
                        <a:rPr lang="uk-UA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використання в роботі.</a:t>
                      </a:r>
                      <a:endParaRPr lang="uk-UA" sz="20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Кольоровий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порошок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потрібно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зберігати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сухих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скляних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ємностях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щільно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закритих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кришкою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20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5081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Допоміжні інструменти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роботи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манкою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вам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необхідний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великий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набір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мініатюрних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предметів</a:t>
                      </a:r>
                      <a:r>
                        <a:rPr lang="uk-UA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41" y="1628800"/>
            <a:ext cx="23717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63" y="4846954"/>
            <a:ext cx="1597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74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0ca9a648ca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373216"/>
            <a:ext cx="1656184" cy="15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602493"/>
              </p:ext>
            </p:extLst>
          </p:nvPr>
        </p:nvGraphicFramePr>
        <p:xfrm>
          <a:off x="323529" y="188642"/>
          <a:ext cx="8640960" cy="5362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5"/>
                <a:gridCol w="4896544"/>
                <a:gridCol w="2160241"/>
              </a:tblGrid>
              <a:tr h="4968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2.Кольорова манка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манки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використовуються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лотки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різних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розмірів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кольорів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Знайомство з манкою: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окладіть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долоні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манку,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закрийте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відчуйте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яка вона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відкрийте очі, розкажіть, що ви відчували ; 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робіть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те ж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повернувши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долоні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іншою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стороною.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Розкажіть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свої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відчуття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к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овзати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поверхні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манки як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змійка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як машина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п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ройтися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долоньками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як слон, як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маленьк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слоненя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як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швидкий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зайчик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з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алишити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відбитки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долоньок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кулачків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ребер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долонь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Можемо переходити до с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твор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ення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візерунк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ів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малюнк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ів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197284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541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0ca9a648cad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5373216"/>
            <a:ext cx="1656184" cy="15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91220"/>
              </p:ext>
            </p:extLst>
          </p:nvPr>
        </p:nvGraphicFramePr>
        <p:xfrm>
          <a:off x="457200" y="1600200"/>
          <a:ext cx="8229600" cy="434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55770" algn="l"/>
                        </a:tabLst>
                      </a:pPr>
                      <a:r>
                        <a:rPr lang="uk-UA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Допоміжні </a:t>
                      </a: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інструменти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створення малюнку своєї мрії  працювати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пензли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ками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трубочками та ситечком .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255770" algn="l"/>
                        </a:tabLst>
                      </a:pPr>
                      <a:r>
                        <a:rPr lang="uk-UA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Рефлексія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Учасник </a:t>
                      </a:r>
                      <a:r>
                        <a:rPr lang="uk-UA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майстер-</a:t>
                      </a:r>
                      <a:r>
                        <a:rPr lang="uk-UA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класу «Кольорова мрія» спробує сам  розповісти про те, що відчував під час роботи. Така діяльність розширює життєвий досвід, вчить розуміти себе та інших, створює ситуацію успіху.</a:t>
                      </a:r>
                      <a:endParaRPr lang="uk-U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13" y="1819275"/>
            <a:ext cx="22923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4252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2910" y="428604"/>
            <a:ext cx="8043890" cy="5697559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Пластилінографія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нова методика створення, зображення та пізнання світу, глибокий метод роботи зі своєю особистістю.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Ліплення завжди  приваблює всіх творчих особистостей. 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пластилінографія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цікава подвійно, адже виконавець і не підозрює, що пластиліном можна створювати смислові задуми.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savepic.ru/2086274m.jpg"/>
          <p:cNvPicPr>
            <a:picLocks noChangeAspect="1" noChangeArrowheads="1"/>
          </p:cNvPicPr>
          <p:nvPr/>
        </p:nvPicPr>
        <p:blipFill>
          <a:blip r:embed="rId3" r:link="rId4"/>
          <a:srcRect b="9334"/>
          <a:stretch>
            <a:fillRect/>
          </a:stretch>
        </p:blipFill>
        <p:spPr bwMode="auto">
          <a:xfrm>
            <a:off x="5000628" y="4572008"/>
            <a:ext cx="3286147" cy="223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ціальний проект ЗШ № 2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Соціальний проект ЗШ № 20</Template>
  <TotalTime>965</TotalTime>
  <Words>974</Words>
  <Application>Microsoft Office PowerPoint</Application>
  <PresentationFormat>Экран (4:3)</PresentationFormat>
  <Paragraphs>371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Соціальний проект ЗШ № 20</vt:lpstr>
      <vt:lpstr>    Дремко І. П.- практичний психолог,                       Сокор С.С.-  соціальний педагог   </vt:lpstr>
      <vt:lpstr>Актуальність </vt:lpstr>
      <vt:lpstr>   Мета -  активізація, стимулювання та розкриття креативності, умінь і навичок учнів, навчитися новому способу зняття напруги, стресу, втоми, гармонізувати емоційний стан, глибше зрозуміти себе, відчути  прилив творчих сил.</vt:lpstr>
      <vt:lpstr>"Часто руки знають, як розплутати те, над чим марно б'ється розум".  К.Г. Юнг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«Загальноосвітня школа І-ІІІ ступенів № 20  Вінницької міської ради»  Соціальний проект</dc:title>
  <dc:creator>Admin</dc:creator>
  <cp:lastModifiedBy>Користувач Windows</cp:lastModifiedBy>
  <cp:revision>108</cp:revision>
  <cp:lastPrinted>2020-10-09T07:58:44Z</cp:lastPrinted>
  <dcterms:created xsi:type="dcterms:W3CDTF">2016-12-02T06:29:01Z</dcterms:created>
  <dcterms:modified xsi:type="dcterms:W3CDTF">2021-11-19T11:00:46Z</dcterms:modified>
</cp:coreProperties>
</file>